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6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58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9C391-FAAA-4A4E-8248-FE17036E0304}" type="datetimeFigureOut">
              <a:rPr lang="en-FI" smtClean="0"/>
              <a:t>28/03/2022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562B-9C53-0347-B717-04D6C49BC62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3840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66" y="260249"/>
            <a:ext cx="11591374" cy="590505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1424" y="2708920"/>
            <a:ext cx="10363200" cy="12961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70000"/>
              </a:lnSpc>
              <a:defRPr sz="4800" u="none" cap="all" baseline="0">
                <a:solidFill>
                  <a:schemeClr val="bg1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67200"/>
            <a:ext cx="103632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grpSp>
        <p:nvGrpSpPr>
          <p:cNvPr id="12" name="Ryhmä 11"/>
          <p:cNvGrpSpPr/>
          <p:nvPr/>
        </p:nvGrpSpPr>
        <p:grpSpPr bwMode="white">
          <a:xfrm>
            <a:off x="347250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4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746540786"/>
      </p:ext>
    </p:extLst>
  </p:cSld>
  <p:clrMapOvr>
    <a:masterClrMapping/>
  </p:clrMapOvr>
  <p:transition spd="slow"/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64000" y="1988840"/>
            <a:ext cx="581319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571" y="2996953"/>
            <a:ext cx="5908493" cy="316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3333" y="254000"/>
            <a:ext cx="5080000" cy="5905500"/>
          </a:xfrm>
          <a:solidFill>
            <a:srgbClr val="7F7F7F"/>
          </a:solidFill>
        </p:spPr>
        <p:txBody>
          <a:bodyPr anchor="ctr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0" i="0"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062176"/>
      </p:ext>
    </p:extLst>
  </p:cSld>
  <p:clrMapOvr>
    <a:masterClrMapping/>
  </p:clrMapOvr>
  <p:transition spd="slow"/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64000" y="1988840"/>
            <a:ext cx="58140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200" y="2996953"/>
            <a:ext cx="5907600" cy="316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Gotham Narrow Book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Gotham Narrow Book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Gotham Narrow Book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Gotham Narrow Book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Gotham Narrow Book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68000" y="254000"/>
            <a:ext cx="5080000" cy="2952750"/>
          </a:xfrm>
          <a:solidFill>
            <a:srgbClr val="7F7F7F"/>
          </a:solidFill>
        </p:spPr>
        <p:txBody>
          <a:bodyPr anchor="ctr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0" i="0"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768075" y="3212976"/>
            <a:ext cx="5080000" cy="29527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0" i="0"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23116447"/>
      </p:ext>
    </p:extLst>
  </p:cSld>
  <p:clrMapOvr>
    <a:masterClrMapping/>
  </p:clrMapOvr>
  <p:transition spd="slow"/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89E8-4AB1-6947-B3D4-992B3B35326B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4430142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9219-4D1F-B547-BCF9-317BBDAE0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25908-90B9-5642-AEC3-7A22151E0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EE6B1-814E-3247-9141-5B9AF136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B468-6646-E844-BF4A-366A5D68D320}" type="datetime1">
              <a:rPr lang="fi-FI" smtClean="0"/>
              <a:t>28.3.2022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25399-3778-CE46-B0A6-6F9B609E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36A99-E86D-C34E-B855-A58274D1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1918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56E0-139F-DB48-B6A1-770D6A9E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BABA3-0FF2-C44D-A700-FF04DC298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754EB-6089-B241-B88F-C3400DDD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9FEE-B0B0-2341-B973-6D21299524B1}" type="datetime1">
              <a:rPr lang="fi-FI" smtClean="0"/>
              <a:t>28.3.2022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81688-7CEF-EF42-92F7-DEBBCE27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E7454-7148-2149-BAF0-7EF3E4DD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1288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38667" y="254000"/>
            <a:ext cx="11514667" cy="590550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algn="ctr">
              <a:defRPr b="0" i="0"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48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67200"/>
            <a:ext cx="10363200" cy="1371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grpSp>
        <p:nvGrpSpPr>
          <p:cNvPr id="12" name="Ryhmä 11"/>
          <p:cNvGrpSpPr/>
          <p:nvPr/>
        </p:nvGrpSpPr>
        <p:grpSpPr bwMode="white">
          <a:xfrm>
            <a:off x="347250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3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4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914624094"/>
      </p:ext>
    </p:extLst>
  </p:cSld>
  <p:clrMapOvr>
    <a:masterClrMapping/>
  </p:clrMapOvr>
  <p:transition spd="slow"/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Kuva 2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338667" y="254000"/>
            <a:ext cx="11514667" cy="5905500"/>
          </a:xfrm>
          <a:prstGeom prst="rect">
            <a:avLst/>
          </a:prstGeom>
        </p:spPr>
      </p:pic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67200"/>
            <a:ext cx="10363200" cy="1371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48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grpSp>
        <p:nvGrpSpPr>
          <p:cNvPr id="12" name="Ryhmä 11"/>
          <p:cNvGrpSpPr/>
          <p:nvPr/>
        </p:nvGrpSpPr>
        <p:grpSpPr bwMode="black">
          <a:xfrm>
            <a:off x="347250" y="260248"/>
            <a:ext cx="2491200" cy="2334818"/>
            <a:chOff x="1311275" y="373063"/>
            <a:chExt cx="6524625" cy="6115050"/>
          </a:xfrm>
          <a:solidFill>
            <a:srgbClr val="00B08C"/>
          </a:solidFill>
        </p:grpSpPr>
        <p:sp>
          <p:nvSpPr>
            <p:cNvPr id="14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821512646"/>
      </p:ext>
    </p:extLst>
  </p:cSld>
  <p:clrMapOvr>
    <a:masterClrMapping/>
  </p:clrMapOvr>
  <p:transition spd="slow"/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slide 4 Helsin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251" y="274731"/>
            <a:ext cx="11509389" cy="591428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ctrTitle"/>
          </p:nvPr>
        </p:nvSpPr>
        <p:spPr bwMode="white">
          <a:xfrm>
            <a:off x="911424" y="3140968"/>
            <a:ext cx="10363200" cy="12961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70000"/>
              </a:lnSpc>
              <a:defRPr sz="6000" baseline="0">
                <a:solidFill>
                  <a:schemeClr val="bg1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fi-FI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grpSp>
        <p:nvGrpSpPr>
          <p:cNvPr id="13" name="Ryhmä 12"/>
          <p:cNvGrpSpPr/>
          <p:nvPr/>
        </p:nvGrpSpPr>
        <p:grpSpPr bwMode="white">
          <a:xfrm>
            <a:off x="347250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4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4031120500"/>
      </p:ext>
    </p:extLst>
  </p:cSld>
  <p:clrMapOvr>
    <a:masterClrMapping/>
  </p:clrMapOvr>
  <p:transition spd="slow"/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36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SUBHEADING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42060684"/>
      </p:ext>
    </p:extLst>
  </p:cSld>
  <p:clrMapOvr>
    <a:masterClrMapping/>
  </p:clrMapOvr>
  <p:transition spd="slow"/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35360" y="716436"/>
            <a:ext cx="11521280" cy="122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 anchorCtr="0"/>
          <a:lstStyle>
            <a:lvl1pPr algn="ctr">
              <a:defRPr sz="4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35360" y="2204865"/>
            <a:ext cx="1152128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92075" indent="0" algn="ctr">
              <a:lnSpc>
                <a:spcPct val="80000"/>
              </a:lnSpc>
              <a:buClr>
                <a:schemeClr val="tx1"/>
              </a:buClr>
              <a:buFont typeface="Arial"/>
              <a:buNone/>
              <a:defRPr>
                <a:latin typeface="+mj-lt"/>
                <a:cs typeface="Gotham narrow bold"/>
              </a:defRPr>
            </a:lvl1pPr>
            <a:lvl2pPr marL="382588" indent="0" algn="ctr">
              <a:lnSpc>
                <a:spcPct val="80000"/>
              </a:lnSpc>
              <a:buFont typeface="Arial"/>
              <a:buNone/>
              <a:defRPr>
                <a:latin typeface="Gotham Narrow Book"/>
                <a:cs typeface="Gotham Narrow Book"/>
              </a:defRPr>
            </a:lvl2pPr>
            <a:lvl3pPr marL="7651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3pPr>
            <a:lvl4pPr marL="124142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4pPr>
            <a:lvl5pPr marL="17176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5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88123977"/>
      </p:ext>
    </p:extLst>
  </p:cSld>
  <p:clrMapOvr>
    <a:masterClrMapping/>
  </p:clrMapOvr>
  <p:transition spd="slow"/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2997" y="2204865"/>
            <a:ext cx="1102951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760727"/>
      </p:ext>
    </p:extLst>
  </p:cSld>
  <p:clrMapOvr>
    <a:masterClrMapping/>
  </p:clrMapOvr>
  <p:transition spd="slow"/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4000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480043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358769"/>
      </p:ext>
    </p:extLst>
  </p:cSld>
  <p:clrMapOvr>
    <a:masterClrMapping/>
  </p:clrMapOvr>
  <p:transition spd="slow"/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38667" y="255600"/>
            <a:ext cx="11514667" cy="5905500"/>
          </a:xfrm>
          <a:solidFill>
            <a:srgbClr val="7F7F7F"/>
          </a:solidFill>
        </p:spPr>
        <p:txBody>
          <a:bodyPr anchor="ctr"/>
          <a:lstStyle>
            <a:lvl1pPr algn="ctr">
              <a:defRPr b="0" i="0"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sp>
        <p:nvSpPr>
          <p:cNvPr id="15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36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TEXT</a:t>
            </a:r>
          </a:p>
        </p:txBody>
      </p:sp>
      <p:grpSp>
        <p:nvGrpSpPr>
          <p:cNvPr id="16" name="Ryhmä 15"/>
          <p:cNvGrpSpPr/>
          <p:nvPr/>
        </p:nvGrpSpPr>
        <p:grpSpPr bwMode="black">
          <a:xfrm>
            <a:off x="334478" y="255600"/>
            <a:ext cx="1397690" cy="1309952"/>
            <a:chOff x="1311275" y="373063"/>
            <a:chExt cx="6524625" cy="6115050"/>
          </a:xfrm>
          <a:solidFill>
            <a:srgbClr val="FFFFFF"/>
          </a:solidFill>
        </p:grpSpPr>
        <p:sp>
          <p:nvSpPr>
            <p:cNvPr id="17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195690385"/>
      </p:ext>
    </p:extLst>
  </p:cSld>
  <p:clrMapOvr>
    <a:masterClrMapping/>
  </p:clrMapOvr>
  <p:transition spd="slow"/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Kuva 108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9" y="6238875"/>
            <a:ext cx="2086443" cy="551025"/>
          </a:xfrm>
          <a:prstGeom prst="rect">
            <a:avLst/>
          </a:prstGeom>
        </p:spPr>
      </p:pic>
      <p:pic>
        <p:nvPicPr>
          <p:cNvPr id="10" name="Kuva 9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hidden">
          <a:xfrm>
            <a:off x="338667" y="254000"/>
            <a:ext cx="11514667" cy="59055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063552" y="802411"/>
            <a:ext cx="9722048" cy="97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63552" y="1981200"/>
            <a:ext cx="97220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0261600" y="6189117"/>
            <a:ext cx="91440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fld id="{32384E02-C009-7C46-B734-88D4DC2D7EB2}" type="datetime1">
              <a:rPr lang="fi-FI" smtClean="0"/>
              <a:t>28.3.2022</a:t>
            </a:fld>
            <a:endParaRPr lang="en-FI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189117"/>
            <a:ext cx="68064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fld id="{D1722CDE-5E52-D141-BA55-C9A19943FFE0}" type="slidenum">
              <a:rPr lang="en-FI" smtClean="0"/>
              <a:t>‹#›</a:t>
            </a:fld>
            <a:endParaRPr lang="en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3"/>
          </p:nvPr>
        </p:nvSpPr>
        <p:spPr>
          <a:xfrm>
            <a:off x="6768000" y="6189217"/>
            <a:ext cx="3744000" cy="57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MBDP Genomics Course 2022 - Antti Karkman</a:t>
            </a:r>
            <a:endParaRPr lang="en-FI"/>
          </a:p>
        </p:txBody>
      </p:sp>
      <p:grpSp>
        <p:nvGrpSpPr>
          <p:cNvPr id="12" name="Ryhmä 11"/>
          <p:cNvGrpSpPr/>
          <p:nvPr/>
        </p:nvGrpSpPr>
        <p:grpSpPr bwMode="black">
          <a:xfrm>
            <a:off x="334478" y="263539"/>
            <a:ext cx="1397690" cy="1309952"/>
            <a:chOff x="1311275" y="373063"/>
            <a:chExt cx="6524625" cy="6115050"/>
          </a:xfrm>
          <a:solidFill>
            <a:srgbClr val="00B08C"/>
          </a:solidFill>
        </p:grpSpPr>
        <p:sp>
          <p:nvSpPr>
            <p:cNvPr id="13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4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2968404" y="6188400"/>
            <a:ext cx="3744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 anchorCtr="0"/>
          <a:lstStyle>
            <a:defPPr>
              <a:defRPr lang="fi-FI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fi-FI" sz="9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/>
              </a:rPr>
              <a:t>Maatalous-metsätieteellinen tiedekunta</a:t>
            </a:r>
          </a:p>
        </p:txBody>
      </p:sp>
    </p:spTree>
    <p:extLst>
      <p:ext uri="{BB962C8B-B14F-4D97-AF65-F5344CB8AC3E}">
        <p14:creationId xmlns:p14="http://schemas.microsoft.com/office/powerpoint/2010/main" val="63076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 kern="1200" cap="all" baseline="0">
          <a:solidFill>
            <a:schemeClr val="tx1"/>
          </a:solidFill>
          <a:latin typeface="+mj-lt"/>
          <a:ea typeface="+mj-ea"/>
          <a:cs typeface="Gotham Narrow Bold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SzPct val="100000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3175" algn="l" rtl="0" eaLnBrk="1" fontAlgn="base" hangingPunct="1">
        <a:spcBef>
          <a:spcPct val="0"/>
        </a:spcBef>
        <a:spcAft>
          <a:spcPct val="50000"/>
        </a:spcAft>
        <a:buClr>
          <a:schemeClr val="tx1"/>
        </a:buClr>
        <a:buSzPct val="10000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50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0E1B-3CCF-D349-BE34-0D81954BF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I" dirty="0"/>
              <a:t>Pangenomics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F95B0-57B4-064E-9377-7FB1CFC4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(with </a:t>
            </a:r>
            <a:r>
              <a:rPr lang="en-GB" dirty="0" err="1"/>
              <a:t>anvi’o</a:t>
            </a:r>
            <a:r>
              <a:rPr lang="en-GB" dirty="0"/>
              <a:t>)</a:t>
            </a:r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23A80-557A-8C4E-9335-2314D0FA7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MBDP Genomics Course 2022 - Antti Karkman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534121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54513-681A-764A-A450-6A13842C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F9A50F-EEBE-4F49-87C7-C648FC236A50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06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BF18E-E02C-684F-BBCB-F33E6B60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4FE34-7601-3E40-9895-36EAE17403D6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9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610AE-A011-F749-A01A-A73F317A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B1653-8412-F64F-A219-264830934D61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79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E554-2BCD-1341-8866-A529FB44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736A3F-3D1F-3C4A-ADBC-C1659C80128E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4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A93EC-EAFA-FF42-9C1F-0468BDF1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7294C-0023-7F43-9BA4-C468E3E0CEA0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08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63A7D-B962-4E43-AE22-F94ABB03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958CA-1D85-1445-A3EB-7874970C733A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89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2CA8-1620-6B4D-B777-95285E3D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4E5FC-24FF-3B44-8822-091FF3D02B74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1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43F6B-49B4-6B49-BF89-BAEC8C32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F588A-C36D-CE4A-9B19-D8092E63A4F6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92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E0305-943D-6C4E-BB41-74638886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918BB-98FC-4A42-AFDE-3DD77F457517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8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16A5D-9A1E-734E-86A3-8053213A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66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30757-19B5-C342-834B-F175C5EEC172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2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8717-7EED-1C42-A583-C2294F10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What is a pangenome?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6EE0-9041-2847-9874-94A07F573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552" y="1981200"/>
            <a:ext cx="5270309" cy="3962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Collection of genes found in a collection of genomes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Core genome – genes shared by all genome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Accessory genome – strain specific genes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FI" dirty="0"/>
              <a:t>Closed or open pangenome</a:t>
            </a:r>
          </a:p>
          <a:p>
            <a:pPr marL="0" indent="0"/>
            <a:endParaRPr lang="en-FI" dirty="0"/>
          </a:p>
          <a:p>
            <a:pPr marL="0" indent="0"/>
            <a:endParaRPr lang="en-FI" dirty="0"/>
          </a:p>
          <a:p>
            <a:pPr>
              <a:buFont typeface="Arial" panose="020B0604020202020204" pitchFamily="34" charset="0"/>
              <a:buChar char="•"/>
            </a:pPr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A2FCA-AF0B-0F4B-ADA5-84826345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MBDP Genomics Course 2022 - Antti Karkman</a:t>
            </a:r>
            <a:endParaRPr lang="en-FI" dirty="0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1F5454EA-D559-1346-B5CC-F36690C1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464" y="1848630"/>
            <a:ext cx="4465075" cy="43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04DF9-AA7D-C348-AC0C-A7A33E4A4D09}"/>
              </a:ext>
            </a:extLst>
          </p:cNvPr>
          <p:cNvSpPr txBox="1"/>
          <p:nvPr/>
        </p:nvSpPr>
        <p:spPr bwMode="auto">
          <a:xfrm>
            <a:off x="7403464" y="6168703"/>
            <a:ext cx="44650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dirty="0" err="1">
                <a:solidFill>
                  <a:schemeClr val="bg1">
                    <a:lumMod val="75000"/>
                  </a:schemeClr>
                </a:solidFill>
              </a:rPr>
              <a:t>McInerney</a:t>
            </a:r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, J., McNally, A. &amp; O'Connell, M. Why prokaryotes have pangenomes. </a:t>
            </a:r>
            <a:r>
              <a:rPr lang="en-GB" sz="800" i="1" dirty="0">
                <a:solidFill>
                  <a:schemeClr val="bg1">
                    <a:lumMod val="75000"/>
                  </a:schemeClr>
                </a:solidFill>
              </a:rPr>
              <a:t>Nat </a:t>
            </a:r>
            <a:r>
              <a:rPr lang="en-GB" sz="800" i="1" dirty="0" err="1">
                <a:solidFill>
                  <a:schemeClr val="bg1">
                    <a:lumMod val="75000"/>
                  </a:schemeClr>
                </a:solidFill>
              </a:rPr>
              <a:t>Microbiol</a:t>
            </a:r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 </a:t>
            </a:r>
            <a:r>
              <a:rPr lang="en-GB" sz="800" b="1" dirty="0">
                <a:solidFill>
                  <a:schemeClr val="bg1">
                    <a:lumMod val="75000"/>
                  </a:schemeClr>
                </a:solidFill>
              </a:rPr>
              <a:t>2, </a:t>
            </a:r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17040 (2017). https://</a:t>
            </a:r>
            <a:r>
              <a:rPr lang="en-GB" sz="800" dirty="0" err="1">
                <a:solidFill>
                  <a:schemeClr val="bg1">
                    <a:lumMod val="75000"/>
                  </a:schemeClr>
                </a:solidFill>
              </a:rPr>
              <a:t>doi.org</a:t>
            </a:r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/10.1038/nmicrobiol.2017.40</a:t>
            </a:r>
            <a:endParaRPr lang="en-FI" sz="8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7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B8EBA-FBA2-3548-8BAF-9820ABB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4EC31-7EF3-C24E-A4C4-D49314D8025F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19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CB216-48D4-E144-9453-9BF1007A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BA129-EE35-BF40-850B-BC0171909C5C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06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A9E6A-A934-3647-BAAF-25F82756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D46A0-3BCE-0245-8F9D-E38FBC487CFE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225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A7B3D-CFF8-B64A-BA59-1261CC26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62666" y="1149217"/>
            <a:ext cx="8866668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BEB7C-8C3D-9C45-8DC8-6A9C113A29EB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43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Other approaches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9773EA-6F7C-0D41-BF1E-4E30AD716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18" b="9752"/>
          <a:stretch/>
        </p:blipFill>
        <p:spPr>
          <a:xfrm>
            <a:off x="4372434" y="1287613"/>
            <a:ext cx="7413166" cy="3499456"/>
          </a:xfrm>
          <a:prstGeom prst="rect">
            <a:avLst/>
          </a:prstGeom>
        </p:spPr>
      </p:pic>
      <p:pic>
        <p:nvPicPr>
          <p:cNvPr id="4098" name="Picture 2" descr="Pan Genome Matrix">
            <a:extLst>
              <a:ext uri="{FF2B5EF4-FFF2-40B4-BE49-F238E27FC236}">
                <a16:creationId xmlns:a16="http://schemas.microsoft.com/office/drawing/2014/main" id="{8CA44239-79FB-E949-9142-DFC92639D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19" y="2919107"/>
            <a:ext cx="306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8D4285-6DFA-BB48-B8F8-911C2AC9F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9" y="1685478"/>
            <a:ext cx="3765220" cy="1221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78D59C-4909-724C-AB4C-3DD3BE1520CD}"/>
              </a:ext>
            </a:extLst>
          </p:cNvPr>
          <p:cNvSpPr txBox="1"/>
          <p:nvPr/>
        </p:nvSpPr>
        <p:spPr bwMode="auto">
          <a:xfrm>
            <a:off x="432969" y="5026478"/>
            <a:ext cx="113773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FI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EUPAN, micropan, NGSPanPipe, PanACEA, Panaconda, PanCake, PanFunPro,  PanGeT, PanGFR-HM, PanGP, PANINI, PANNOTATOR, PanOCT, Panseq, Pan-Tetris, PanTools, PanViz, PanWeb, seq-seq-pan, …</a:t>
            </a:r>
          </a:p>
        </p:txBody>
      </p:sp>
    </p:spTree>
    <p:extLst>
      <p:ext uri="{BB962C8B-B14F-4D97-AF65-F5344CB8AC3E}">
        <p14:creationId xmlns:p14="http://schemas.microsoft.com/office/powerpoint/2010/main" val="399289430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7D32-95B7-184A-8D20-1B8E85C8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Open or closed pangenome?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248277-8A6D-0F4E-AECC-53AAC35A1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857768"/>
              </p:ext>
            </p:extLst>
          </p:nvPr>
        </p:nvGraphicFramePr>
        <p:xfrm>
          <a:off x="706438" y="2911709"/>
          <a:ext cx="10779123" cy="3206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835">
                  <a:extLst>
                    <a:ext uri="{9D8B030D-6E8A-4147-A177-3AD203B41FA5}">
                      <a16:colId xmlns:a16="http://schemas.microsoft.com/office/drawing/2014/main" val="2761921308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167917535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916634905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619816389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16460114"/>
                    </a:ext>
                  </a:extLst>
                </a:gridCol>
                <a:gridCol w="1388835">
                  <a:extLst>
                    <a:ext uri="{9D8B030D-6E8A-4147-A177-3AD203B41FA5}">
                      <a16:colId xmlns:a16="http://schemas.microsoft.com/office/drawing/2014/main" val="388973254"/>
                    </a:ext>
                  </a:extLst>
                </a:gridCol>
                <a:gridCol w="2446113">
                  <a:extLst>
                    <a:ext uri="{9D8B030D-6E8A-4147-A177-3AD203B41FA5}">
                      <a16:colId xmlns:a16="http://schemas.microsoft.com/office/drawing/2014/main" val="3678282583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Number of genomes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Core genome (% of total)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Accessory genome (% of total)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Pangenome size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No. of new genes per genome* (% of core)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Lifestyle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6921176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Chlamydia trachomatis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 (84)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(15)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(0.2)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Obligate intracellular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7672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anthracis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4,001 (65)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2,065 (35)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(1.2)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Obligate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390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 pseudotuberculosis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1,205 (53)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1,041 (46)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(2.5)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Facultative intracellular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562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Streptococcus pyogenes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 (37)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1,644 (62)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(3.4)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Human-restricted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86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 aureus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1,639 (36)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2879 (64)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(2.3)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Commensal with humans and other animals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845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 diphtheriae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1,632 (34)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3,156 (66)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 (14.9)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Free-living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7110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Helicobacter pylori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 (28)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1,770 (71)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Intercellular, mucus-associated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411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Acinetobacter baumannii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1,997 (28)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5,042 (71)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(6.3)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Soil-dweller; opportunistic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051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 cereus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3,245 (27)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8,666 (72)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 (8.9)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 with soil, rumen, guts of mammals and insects; occasionally pathogenic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89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Klebsiella pneumoniae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3,062 (26)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8,456 (74)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(4.4)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Free-living,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azotroph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0028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Prochlorococcus marinus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1,175 (18)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5,260 (81)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(11.2)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Photosynthetic picoplankton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768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 enterica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1,717 (16)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8,550 (83)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FI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(2.4)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 with rumen, water, soil; pathogen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571796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F53A2-5ABE-654C-8DE4-A8EC6EB1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6" name="Picture 2" descr="Figure 1">
            <a:extLst>
              <a:ext uri="{FF2B5EF4-FFF2-40B4-BE49-F238E27FC236}">
                <a16:creationId xmlns:a16="http://schemas.microsoft.com/office/drawing/2014/main" id="{70FAA898-EBFA-124B-A48F-CF1ACDB57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 bwMode="auto">
          <a:xfrm>
            <a:off x="8522230" y="1193869"/>
            <a:ext cx="3307820" cy="16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72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A9DF-FEDF-2644-AA4C-7EF4A21C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Drivers of pangenome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0DCEF-9B9B-FF49-A8B1-08D714BC9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4CC97-3A70-4C46-8474-64F873B3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17" y="1287613"/>
            <a:ext cx="7930105" cy="490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40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B3D9-7605-7F41-ADF3-ED5EE28A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741DA-1094-8C47-95DA-6A2709B3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322DD-22F1-B445-80FE-04D9421B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4818B-B40A-4A45-8C34-1A637C049AED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8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DC95-A512-0545-90BF-08066438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35AE0-C583-EF43-95C5-7FDEB80B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56A52-4449-FD43-92BB-3D236C11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64AC3-530C-544D-8DF5-BC9BD2585243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5C9A-E907-B24E-82AF-C16C3CCB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21563-C363-3B4C-AD08-880734AC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110D5-95D0-CC4E-9439-D5FD7C86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10676-DC84-6942-9EA0-F30007F7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F4DD7-B14E-8544-BD13-A614D63DF7E8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5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7BDD-533A-9742-A092-6499AA48E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4A125-054E-CC4E-A84D-3CCF876C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906CF9-2212-5B4D-9C09-44F27C5A7726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1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BAA-D7CE-104B-9F72-1FD6C95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Calculating a pangenome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7BDD-533A-9742-A092-6499AA48E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32D9E-A0B6-AE48-94A8-DA2A0A4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A7C29-467E-F544-AE1B-416B541A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3" y="1149217"/>
            <a:ext cx="8858874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3A02C-CE1C-C040-83B0-29F939A1C78C}"/>
              </a:ext>
            </a:extLst>
          </p:cNvPr>
          <p:cNvSpPr txBox="1"/>
          <p:nvPr/>
        </p:nvSpPr>
        <p:spPr bwMode="auto">
          <a:xfrm>
            <a:off x="8068962" y="6189217"/>
            <a:ext cx="383278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GB" sz="1000" dirty="0" err="1">
                <a:solidFill>
                  <a:schemeClr val="bg1">
                    <a:lumMod val="75000"/>
                  </a:schemeClr>
                </a:solidFill>
              </a:rPr>
              <a:t>merenlab.org</a:t>
            </a:r>
            <a:r>
              <a:rPr lang="en-GB" sz="1000" dirty="0">
                <a:solidFill>
                  <a:schemeClr val="bg1">
                    <a:lumMod val="75000"/>
                  </a:schemeClr>
                </a:solidFill>
              </a:rPr>
              <a:t>/2020/06/27/seminar-series-on-microbial-omics/</a:t>
            </a:r>
            <a:endParaRPr lang="en-FI" sz="10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99737"/>
      </p:ext>
    </p:extLst>
  </p:cSld>
  <p:clrMapOvr>
    <a:masterClrMapping/>
  </p:clrMapOvr>
</p:sld>
</file>

<file path=ppt/theme/theme1.xml><?xml version="1.0" encoding="utf-8"?>
<a:theme xmlns:a="http://schemas.openxmlformats.org/drawingml/2006/main" name="HY_2016">
  <a:themeElements>
    <a:clrScheme name="HY2016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0E4073"/>
      </a:accent1>
      <a:accent2>
        <a:srgbClr val="7B3CB4"/>
      </a:accent2>
      <a:accent3>
        <a:srgbClr val="45BC9F"/>
      </a:accent3>
      <a:accent4>
        <a:srgbClr val="A5E363"/>
      </a:accent4>
      <a:accent5>
        <a:srgbClr val="7ECEF1"/>
      </a:accent5>
      <a:accent6>
        <a:srgbClr val="FFE263"/>
      </a:accent6>
      <a:hlink>
        <a:srgbClr val="0091D0"/>
      </a:hlink>
      <a:folHlink>
        <a:srgbClr val="8C8A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="" xmlns:ma14="http://schemas.microsoft.com/office/mac/drawingml/2011/main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Y_template_Gotham_tiedekunta_Maatalous-metsatieteellinen_widescreen_15112016.potx" id="{4081350E-2D8A-42CF-896F-2061B843CBB8}" vid="{23DA1A2A-E110-45F1-B29A-40305C8C57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HY_template_Arial_tiedekunta_mmtdk_widescreen_070819</Template>
  <TotalTime>7920</TotalTime>
  <Words>816</Words>
  <Application>Microsoft Macintosh PowerPoint</Application>
  <PresentationFormat>Widescreen</PresentationFormat>
  <Paragraphs>166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Courier New</vt:lpstr>
      <vt:lpstr>Gotham Narrow Bold</vt:lpstr>
      <vt:lpstr>Gotham Narrow Book</vt:lpstr>
      <vt:lpstr>Gotham-Bold</vt:lpstr>
      <vt:lpstr>HY_2016</vt:lpstr>
      <vt:lpstr>Pangenomics</vt:lpstr>
      <vt:lpstr>What is a pangenome?</vt:lpstr>
      <vt:lpstr>Open or closed pangenome?</vt:lpstr>
      <vt:lpstr>Drivers of pangenome size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Calculating a pangenome</vt:lpstr>
      <vt:lpstr>Other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Pangenomics</dc:title>
  <dc:creator>Karkman, Antti V</dc:creator>
  <cp:lastModifiedBy>Karkman, Antti V</cp:lastModifiedBy>
  <cp:revision>45</cp:revision>
  <dcterms:created xsi:type="dcterms:W3CDTF">2022-03-25T10:55:47Z</dcterms:created>
  <dcterms:modified xsi:type="dcterms:W3CDTF">2022-03-31T06:03:25Z</dcterms:modified>
</cp:coreProperties>
</file>